
<file path=[Content_Types].xml><?xml version="1.0" encoding="utf-8"?>
<Types xmlns="http://schemas.openxmlformats.org/package/2006/content-types">
  <Default Extension="png" ContentType="image/png"/>
  <Default Extension="aac" ContentType="audio/aac"/>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C2B36D5-BFD2-4668-8960-59C4BF1980DE}" type="datetimeFigureOut">
              <a:rPr lang="en-US" smtClean="0"/>
              <a:t>10/14/2020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1770026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917321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3936993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52405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427500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2B36D5-BFD2-4668-8960-59C4BF1980DE}" type="datetimeFigureOut">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3156183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2B36D5-BFD2-4668-8960-59C4BF1980DE}" type="datetimeFigureOut">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2710506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B36D5-BFD2-4668-8960-59C4BF1980DE}"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427791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B36D5-BFD2-4668-8960-59C4BF1980DE}"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2589307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B36D5-BFD2-4668-8960-59C4BF1980DE}"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3339022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2B36D5-BFD2-4668-8960-59C4BF1980DE}" type="datetimeFigureOut">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1952343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302856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B36D5-BFD2-4668-8960-59C4BF1980DE}" type="datetimeFigureOut">
              <a:rPr lang="en-US" smtClean="0"/>
              <a:t>10/14/2020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1496745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B36D5-BFD2-4668-8960-59C4BF1980DE}" type="datetimeFigureOut">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3819503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B36D5-BFD2-4668-8960-59C4BF1980DE}" type="datetimeFigureOut">
              <a:rPr lang="en-US" smtClean="0"/>
              <a:t>10/14/2020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1691254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7676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2B36D5-BFD2-4668-8960-59C4BF1980DE}" type="datetimeFigureOut">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7E32BB-E033-4F66-AE75-B80B8A5DBB10}" type="slidenum">
              <a:rPr lang="en-US" smtClean="0"/>
              <a:t>‹#›</a:t>
            </a:fld>
            <a:endParaRPr lang="en-US"/>
          </a:p>
        </p:txBody>
      </p:sp>
    </p:spTree>
    <p:extLst>
      <p:ext uri="{BB962C8B-B14F-4D97-AF65-F5344CB8AC3E}">
        <p14:creationId xmlns:p14="http://schemas.microsoft.com/office/powerpoint/2010/main" val="1110996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C2B36D5-BFD2-4668-8960-59C4BF1980DE}" type="datetimeFigureOut">
              <a:rPr lang="en-US" smtClean="0"/>
              <a:t>10/14/2020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7E32BB-E033-4F66-AE75-B80B8A5DBB10}" type="slidenum">
              <a:rPr lang="en-US" smtClean="0"/>
              <a:t>‹#›</a:t>
            </a:fld>
            <a:endParaRPr lang="en-US"/>
          </a:p>
        </p:txBody>
      </p:sp>
    </p:spTree>
    <p:extLst>
      <p:ext uri="{BB962C8B-B14F-4D97-AF65-F5344CB8AC3E}">
        <p14:creationId xmlns:p14="http://schemas.microsoft.com/office/powerpoint/2010/main" val="142516304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aac"/><Relationship Id="rId1" Type="http://schemas.microsoft.com/office/2007/relationships/media" Target="../media/media10.aac"/><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aac"/><Relationship Id="rId1" Type="http://schemas.microsoft.com/office/2007/relationships/media" Target="../media/media11.aac"/><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aac"/><Relationship Id="rId1" Type="http://schemas.microsoft.com/office/2007/relationships/media" Target="../media/media12.aac"/><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aac"/><Relationship Id="rId1" Type="http://schemas.microsoft.com/office/2007/relationships/media" Target="../media/media13.aac"/><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aac"/><Relationship Id="rId1" Type="http://schemas.microsoft.com/office/2007/relationships/media" Target="../media/media14.aac"/><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aac"/><Relationship Id="rId1" Type="http://schemas.microsoft.com/office/2007/relationships/media" Target="../media/media15.aac"/><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aac"/><Relationship Id="rId1" Type="http://schemas.microsoft.com/office/2007/relationships/media" Target="../media/media2.aac"/><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aac"/><Relationship Id="rId1" Type="http://schemas.microsoft.com/office/2007/relationships/media" Target="../media/media3.aac"/><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aac"/><Relationship Id="rId1" Type="http://schemas.microsoft.com/office/2007/relationships/media" Target="../media/media4.aac"/><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aac"/><Relationship Id="rId1" Type="http://schemas.microsoft.com/office/2007/relationships/media" Target="../media/media5.aac"/><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aac"/><Relationship Id="rId1" Type="http://schemas.microsoft.com/office/2007/relationships/media" Target="../media/media6.aac"/><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aac"/><Relationship Id="rId1" Type="http://schemas.microsoft.com/office/2007/relationships/media" Target="../media/media7.aac"/><Relationship Id="rId6" Type="http://schemas.openxmlformats.org/officeDocument/2006/relationships/image" Target="../media/image3.png"/><Relationship Id="rId5" Type="http://schemas.openxmlformats.org/officeDocument/2006/relationships/image" Target="../media/image7.jp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aac"/><Relationship Id="rId1" Type="http://schemas.microsoft.com/office/2007/relationships/media" Target="../media/media8.aac"/><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aac"/><Relationship Id="rId1" Type="http://schemas.microsoft.com/office/2007/relationships/media" Target="../media/media9.aac"/><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748B72-0954-4046-8BA6-5159C83E7466}"/>
              </a:ext>
            </a:extLst>
          </p:cNvPr>
          <p:cNvSpPr>
            <a:spLocks noGrp="1"/>
          </p:cNvSpPr>
          <p:nvPr>
            <p:ph type="ctrTitle"/>
          </p:nvPr>
        </p:nvSpPr>
        <p:spPr>
          <a:xfrm>
            <a:off x="1115105" y="2408238"/>
            <a:ext cx="9961790" cy="2387600"/>
          </a:xfrm>
        </p:spPr>
        <p:txBody>
          <a:bodyPr/>
          <a:lstStyle/>
          <a:p>
            <a:pPr algn="ctr"/>
            <a:r>
              <a:rPr lang="en-US" sz="5400" b="1" dirty="0">
                <a:solidFill>
                  <a:schemeClr val="bg1"/>
                </a:solidFill>
                <a:effectLst/>
                <a:latin typeface="Times New Roman" panose="02020603050405020304" pitchFamily="18" charset="0"/>
                <a:ea typeface="Arial" panose="020B0604020202020204" pitchFamily="34" charset="0"/>
              </a:rPr>
              <a:t>Top 4 Threats on Cloud Computing</a:t>
            </a:r>
            <a:r>
              <a:rPr lang="en-US" sz="1800" dirty="0">
                <a:solidFill>
                  <a:srgbClr val="000000"/>
                </a:solidFill>
                <a:effectLst/>
                <a:latin typeface="Arial" panose="020B0604020202020204" pitchFamily="34" charset="0"/>
                <a:ea typeface="Arial" panose="020B0604020202020204" pitchFamily="34" charset="0"/>
              </a:rPr>
              <a:t/>
            </a:r>
            <a:br>
              <a:rPr lang="en-US" sz="1800" dirty="0">
                <a:solidFill>
                  <a:srgbClr val="000000"/>
                </a:solidFill>
                <a:effectLst/>
                <a:latin typeface="Arial" panose="020B0604020202020204" pitchFamily="34" charset="0"/>
                <a:ea typeface="Arial" panose="020B0604020202020204" pitchFamily="34" charset="0"/>
              </a:rPr>
            </a:br>
            <a:endParaRPr lang="en-US" dirty="0"/>
          </a:p>
        </p:txBody>
      </p:sp>
      <p:sp>
        <p:nvSpPr>
          <p:cNvPr id="3" name="Subtitle 2">
            <a:extLst>
              <a:ext uri="{FF2B5EF4-FFF2-40B4-BE49-F238E27FC236}">
                <a16:creationId xmlns:a16="http://schemas.microsoft.com/office/drawing/2014/main" xmlns="" id="{A054A61E-D337-4D90-A637-2D405865F37F}"/>
              </a:ext>
            </a:extLst>
          </p:cNvPr>
          <p:cNvSpPr>
            <a:spLocks noGrp="1"/>
          </p:cNvSpPr>
          <p:nvPr>
            <p:ph type="subTitle" idx="1"/>
          </p:nvPr>
        </p:nvSpPr>
        <p:spPr>
          <a:xfrm>
            <a:off x="8260895" y="5577795"/>
            <a:ext cx="3756933" cy="969962"/>
          </a:xfrm>
        </p:spPr>
        <p:txBody>
          <a:bodyPr/>
          <a:lstStyle/>
          <a:p>
            <a:r>
              <a:rPr lang="en-US" b="1" dirty="0">
                <a:latin typeface="Times New Roman" panose="02020603050405020304" pitchFamily="18" charset="0"/>
                <a:cs typeface="Times New Roman" panose="02020603050405020304" pitchFamily="18" charset="0"/>
              </a:rPr>
              <a:t>Name – A.D Edirisinghe</a:t>
            </a:r>
          </a:p>
          <a:p>
            <a:r>
              <a:rPr lang="en-US" b="1" dirty="0">
                <a:latin typeface="Times New Roman" panose="02020603050405020304" pitchFamily="18" charset="0"/>
                <a:cs typeface="Times New Roman" panose="02020603050405020304" pitchFamily="18" charset="0"/>
              </a:rPr>
              <a:t>Student No – IT19957258</a:t>
            </a:r>
          </a:p>
        </p:txBody>
      </p:sp>
      <p:pic>
        <p:nvPicPr>
          <p:cNvPr id="4" name="Myself">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5832" y="6304077"/>
            <a:ext cx="45719" cy="45719"/>
          </a:xfrm>
          <a:prstGeom prst="rect">
            <a:avLst/>
          </a:prstGeom>
        </p:spPr>
      </p:pic>
    </p:spTree>
    <p:extLst>
      <p:ext uri="{BB962C8B-B14F-4D97-AF65-F5344CB8AC3E}">
        <p14:creationId xmlns:p14="http://schemas.microsoft.com/office/powerpoint/2010/main" val="14453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C0AC33-9F64-4023-AB4B-0C654E33F683}"/>
              </a:ext>
            </a:extLst>
          </p:cNvPr>
          <p:cNvSpPr>
            <a:spLocks noGrp="1"/>
          </p:cNvSpPr>
          <p:nvPr>
            <p:ph type="title"/>
          </p:nvPr>
        </p:nvSpPr>
        <p:spPr>
          <a:xfrm>
            <a:off x="896484" y="455232"/>
            <a:ext cx="10827430" cy="1478570"/>
          </a:xfrm>
        </p:spPr>
        <p:txBody>
          <a:bodyPr>
            <a:normAutofit/>
          </a:bodyPr>
          <a:lstStyle/>
          <a:p>
            <a:r>
              <a:rPr lang="en-US" sz="2800" b="1" dirty="0">
                <a:solidFill>
                  <a:schemeClr val="bg1"/>
                </a:solidFill>
                <a:latin typeface="Times New Roman" panose="02020603050405020304" pitchFamily="18" charset="0"/>
                <a:cs typeface="Times New Roman" panose="02020603050405020304" pitchFamily="18" charset="0"/>
              </a:rPr>
              <a:t>Example for </a:t>
            </a:r>
            <a:r>
              <a:rPr lang="en-US" sz="2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Lack of cloud security architecture and strategy</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388A813-F204-40BB-BD86-19D454D3264E}"/>
              </a:ext>
            </a:extLst>
          </p:cNvPr>
          <p:cNvSpPr>
            <a:spLocks noGrp="1"/>
          </p:cNvSpPr>
          <p:nvPr>
            <p:ph idx="1"/>
          </p:nvPr>
        </p:nvSpPr>
        <p:spPr>
          <a:xfrm>
            <a:off x="1141412" y="2249487"/>
            <a:ext cx="7986259" cy="3541714"/>
          </a:xfrm>
        </p:spPr>
        <p:txBody>
          <a:bodyPr>
            <a:normAutofit/>
          </a:bodyPr>
          <a:lstStyle/>
          <a:p>
            <a:r>
              <a:rPr lang="en-US" dirty="0">
                <a:solidFill>
                  <a:schemeClr val="bg1"/>
                </a:solidFill>
                <a:effectLst/>
                <a:latin typeface="Times New Roman" panose="02020603050405020304" pitchFamily="18" charset="0"/>
                <a:ea typeface="Times New Roman" panose="02020603050405020304" pitchFamily="18" charset="0"/>
              </a:rPr>
              <a:t>The data that belong to the Honda Connect App was exposed online and was discovered by the researches of Kromtech Security Center</a:t>
            </a:r>
          </a:p>
          <a:p>
            <a:r>
              <a:rPr lang="en-US" dirty="0">
                <a:solidFill>
                  <a:schemeClr val="bg1"/>
                </a:solidFill>
                <a:latin typeface="Times New Roman" panose="02020603050405020304" pitchFamily="18" charset="0"/>
                <a:ea typeface="Times New Roman" panose="02020603050405020304" pitchFamily="18" charset="0"/>
              </a:rPr>
              <a:t>C</a:t>
            </a:r>
            <a:r>
              <a:rPr lang="en-US" dirty="0">
                <a:solidFill>
                  <a:schemeClr val="bg1"/>
                </a:solidFill>
                <a:effectLst/>
                <a:latin typeface="Times New Roman" panose="02020603050405020304" pitchFamily="18" charset="0"/>
                <a:ea typeface="Times New Roman" panose="02020603050405020304" pitchFamily="18" charset="0"/>
              </a:rPr>
              <a:t>loud giant Accenture confirmed that its data was exposed because they were stored in unsecure AWS S3 buckets</a:t>
            </a:r>
            <a:endParaRPr lang="en-US" dirty="0">
              <a:solidFill>
                <a:schemeClr val="bg1"/>
              </a:solidFill>
            </a:endParaRPr>
          </a:p>
        </p:txBody>
      </p:sp>
      <p:pic>
        <p:nvPicPr>
          <p:cNvPr id="5" name="Picture 4" descr="Logo, company name&#10;&#10;Description automatically generated">
            <a:extLst>
              <a:ext uri="{FF2B5EF4-FFF2-40B4-BE49-F238E27FC236}">
                <a16:creationId xmlns:a16="http://schemas.microsoft.com/office/drawing/2014/main" xmlns="" id="{DD46A0BD-39E0-4967-A76A-83C139B7B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5753" y="4814134"/>
            <a:ext cx="1588634" cy="1588634"/>
          </a:xfrm>
          <a:prstGeom prst="rect">
            <a:avLst/>
          </a:prstGeom>
          <a:effectLst>
            <a:glow rad="139700">
              <a:schemeClr val="accent1">
                <a:satMod val="175000"/>
                <a:alpha val="40000"/>
              </a:schemeClr>
            </a:glow>
            <a:softEdge rad="12700"/>
          </a:effectLst>
        </p:spPr>
      </p:pic>
      <p:pic>
        <p:nvPicPr>
          <p:cNvPr id="7" name="Picture 6" descr="A close up of a sign&#10;&#10;Description automatically generated">
            <a:extLst>
              <a:ext uri="{FF2B5EF4-FFF2-40B4-BE49-F238E27FC236}">
                <a16:creationId xmlns:a16="http://schemas.microsoft.com/office/drawing/2014/main" xmlns="" id="{44100478-AB15-4BC5-A25B-2FBC2345F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7671" y="2839079"/>
            <a:ext cx="2362530" cy="2362530"/>
          </a:xfrm>
          <a:prstGeom prst="rect">
            <a:avLst/>
          </a:prstGeom>
        </p:spPr>
      </p:pic>
      <p:pic>
        <p:nvPicPr>
          <p:cNvPr id="4" name="Third examp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85625" y="6388100"/>
            <a:ext cx="45719" cy="45719"/>
          </a:xfrm>
          <a:prstGeom prst="rect">
            <a:avLst/>
          </a:prstGeom>
        </p:spPr>
      </p:pic>
    </p:spTree>
    <p:extLst>
      <p:ext uri="{BB962C8B-B14F-4D97-AF65-F5344CB8AC3E}">
        <p14:creationId xmlns:p14="http://schemas.microsoft.com/office/powerpoint/2010/main" val="389405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6AFBF4-7EC3-4F98-9C24-FA7FB9820079}"/>
              </a:ext>
            </a:extLst>
          </p:cNvPr>
          <p:cNvSpPr>
            <a:spLocks noGrp="1"/>
          </p:cNvSpPr>
          <p:nvPr>
            <p:ph type="title"/>
          </p:nvPr>
        </p:nvSpPr>
        <p:spPr>
          <a:xfrm>
            <a:off x="1141413" y="618518"/>
            <a:ext cx="9905998" cy="1478570"/>
          </a:xfrm>
        </p:spPr>
        <p:txBody>
          <a:bodyPr>
            <a:normAutofit/>
          </a:bodyPr>
          <a:lstStyle/>
          <a:p>
            <a:r>
              <a:rPr lang="en-US" b="1" dirty="0">
                <a:solidFill>
                  <a:schemeClr val="bg1"/>
                </a:solidFill>
                <a:effectLst/>
                <a:latin typeface="Times New Roman" panose="02020603050405020304" pitchFamily="18" charset="0"/>
                <a:ea typeface="Times New Roman" panose="02020603050405020304" pitchFamily="18" charset="0"/>
              </a:rPr>
              <a:t>Insecure interfaces and APIs</a:t>
            </a:r>
            <a:r>
              <a:rPr lang="en-US" dirty="0">
                <a:effectLst/>
                <a:latin typeface="Times New Roman" panose="02020603050405020304" pitchFamily="18" charset="0"/>
                <a:ea typeface="Times New Roman" panose="02020603050405020304" pitchFamily="18" charset="0"/>
              </a:rPr>
              <a:t/>
            </a:r>
            <a:br>
              <a:rPr lang="en-US" dirty="0">
                <a:effectLst/>
                <a:latin typeface="Times New Roman" panose="02020603050405020304" pitchFamily="18" charset="0"/>
                <a:ea typeface="Times New Roman" panose="02020603050405020304" pitchFamily="18" charset="0"/>
              </a:rPr>
            </a:br>
            <a:endParaRPr lang="en-US" dirty="0"/>
          </a:p>
        </p:txBody>
      </p:sp>
      <p:pic>
        <p:nvPicPr>
          <p:cNvPr id="5" name="Picture 4" descr="A picture containing icon&#10;&#10;Description automatically generated">
            <a:extLst>
              <a:ext uri="{FF2B5EF4-FFF2-40B4-BE49-F238E27FC236}">
                <a16:creationId xmlns:a16="http://schemas.microsoft.com/office/drawing/2014/main" xmlns="" id="{B8D12FDC-037D-429B-A38D-7D6D99A98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3125" y="2708242"/>
            <a:ext cx="4689234" cy="231940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xmlns="" id="{4A6B28BF-CD98-4375-8CB7-D9DEA2689209}"/>
              </a:ext>
            </a:extLst>
          </p:cNvPr>
          <p:cNvSpPr>
            <a:spLocks noGrp="1"/>
          </p:cNvSpPr>
          <p:nvPr>
            <p:ph idx="1"/>
          </p:nvPr>
        </p:nvSpPr>
        <p:spPr>
          <a:xfrm>
            <a:off x="1383729" y="2097088"/>
            <a:ext cx="4710683" cy="3541714"/>
          </a:xfrm>
        </p:spPr>
        <p:txBody>
          <a:bodyPr>
            <a:normAutofit/>
          </a:bodyPr>
          <a:lstStyle/>
          <a:p>
            <a:pPr>
              <a:lnSpc>
                <a:spcPct val="110000"/>
              </a:lnSpc>
            </a:pPr>
            <a:r>
              <a:rPr lang="en-US" dirty="0">
                <a:solidFill>
                  <a:schemeClr val="bg1"/>
                </a:solidFill>
                <a:effectLst/>
                <a:latin typeface="Times New Roman" panose="02020603050405020304" pitchFamily="18" charset="0"/>
                <a:ea typeface="Times New Roman" panose="02020603050405020304" pitchFamily="18" charset="0"/>
              </a:rPr>
              <a:t>Software user interfaces and API are provided to customers by the cloud computing providers to interact with cloud services. Protection against both accidental and malicious attempts should be mainly targeted when designing the interfaces</a:t>
            </a:r>
            <a:endParaRPr lang="en-US" dirty="0">
              <a:solidFill>
                <a:schemeClr val="bg1"/>
              </a:solidFill>
            </a:endParaRPr>
          </a:p>
        </p:txBody>
      </p:sp>
      <p:pic>
        <p:nvPicPr>
          <p:cNvPr id="4" name="Fourth thre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22125" y="6342063"/>
            <a:ext cx="45719" cy="45719"/>
          </a:xfrm>
          <a:prstGeom prst="rect">
            <a:avLst/>
          </a:prstGeom>
        </p:spPr>
      </p:pic>
    </p:spTree>
    <p:extLst>
      <p:ext uri="{BB962C8B-B14F-4D97-AF65-F5344CB8AC3E}">
        <p14:creationId xmlns:p14="http://schemas.microsoft.com/office/powerpoint/2010/main" val="418238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E91B56-E135-487A-9C4B-A9A05A99F308}"/>
              </a:ext>
            </a:extLst>
          </p:cNvPr>
          <p:cNvSpPr>
            <a:spLocks noGrp="1"/>
          </p:cNvSpPr>
          <p:nvPr>
            <p:ph type="title"/>
          </p:nvPr>
        </p:nvSpPr>
        <p:spPr>
          <a:xfrm>
            <a:off x="1141413" y="618518"/>
            <a:ext cx="10255930" cy="1478570"/>
          </a:xfrm>
        </p:spPr>
        <p:txBody>
          <a:bodyPr>
            <a:normAutofit/>
          </a:bodyPr>
          <a:lstStyle/>
          <a:p>
            <a:r>
              <a:rPr lang="en-US" b="1" dirty="0">
                <a:solidFill>
                  <a:schemeClr val="bg1"/>
                </a:solidFill>
                <a:latin typeface="Times New Roman" panose="02020603050405020304" pitchFamily="18" charset="0"/>
                <a:cs typeface="Times New Roman" panose="02020603050405020304" pitchFamily="18" charset="0"/>
              </a:rPr>
              <a:t>Examples for </a:t>
            </a:r>
            <a:r>
              <a:rPr lang="en-US"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Insecure interfaces and APIs</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BC061022-3D9E-4C41-9808-96973DCAB92D}"/>
              </a:ext>
            </a:extLst>
          </p:cNvPr>
          <p:cNvSpPr>
            <a:spLocks noGrp="1"/>
          </p:cNvSpPr>
          <p:nvPr>
            <p:ph idx="1"/>
          </p:nvPr>
        </p:nvSpPr>
        <p:spPr>
          <a:xfrm>
            <a:off x="1141413" y="2990056"/>
            <a:ext cx="6010502" cy="3541714"/>
          </a:xfrm>
        </p:spPr>
        <p:txBody>
          <a:bodyPr>
            <a:normAutofit/>
          </a:bodyPr>
          <a:lstStyle/>
          <a:p>
            <a:r>
              <a:rPr lang="en-US" sz="2800" dirty="0">
                <a:solidFill>
                  <a:schemeClr val="bg1"/>
                </a:solidFill>
                <a:effectLst/>
                <a:latin typeface="Times New Roman" panose="02020603050405020304" pitchFamily="18" charset="0"/>
                <a:ea typeface="Times New Roman" panose="02020603050405020304" pitchFamily="18" charset="0"/>
              </a:rPr>
              <a:t>Facebook had a vulnerability of the code of the API</a:t>
            </a:r>
            <a:endParaRPr lang="en-US" sz="2800" dirty="0">
              <a:solidFill>
                <a:schemeClr val="bg1"/>
              </a:solidFill>
            </a:endParaRPr>
          </a:p>
        </p:txBody>
      </p:sp>
      <p:pic>
        <p:nvPicPr>
          <p:cNvPr id="5" name="Picture 4" descr="A close up of a sign&#10;&#10;Description automatically generated">
            <a:extLst>
              <a:ext uri="{FF2B5EF4-FFF2-40B4-BE49-F238E27FC236}">
                <a16:creationId xmlns:a16="http://schemas.microsoft.com/office/drawing/2014/main" xmlns="" id="{9F51D929-6B79-493D-82D2-3F5FE9FCE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187" y="2990056"/>
            <a:ext cx="3581400" cy="2356184"/>
          </a:xfrm>
          <a:prstGeom prst="rect">
            <a:avLst/>
          </a:prstGeom>
          <a:effectLst>
            <a:glow rad="266700">
              <a:schemeClr val="tx2">
                <a:alpha val="49000"/>
              </a:schemeClr>
            </a:glow>
          </a:effectLst>
        </p:spPr>
      </p:pic>
      <p:pic>
        <p:nvPicPr>
          <p:cNvPr id="4" name="Fourth examp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38000" y="6357938"/>
            <a:ext cx="59559" cy="59559"/>
          </a:xfrm>
          <a:prstGeom prst="rect">
            <a:avLst/>
          </a:prstGeom>
        </p:spPr>
      </p:pic>
    </p:spTree>
    <p:extLst>
      <p:ext uri="{BB962C8B-B14F-4D97-AF65-F5344CB8AC3E}">
        <p14:creationId xmlns:p14="http://schemas.microsoft.com/office/powerpoint/2010/main" val="244559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14A583-BA4B-40F4-91D7-E10B7F439B6F}"/>
              </a:ext>
            </a:extLst>
          </p:cNvPr>
          <p:cNvSpPr>
            <a:spLocks noGrp="1"/>
          </p:cNvSpPr>
          <p:nvPr>
            <p:ph type="title"/>
          </p:nvPr>
        </p:nvSpPr>
        <p:spPr/>
        <p:txBody>
          <a:bodyPr>
            <a:normAutofit/>
          </a:bodyPr>
          <a:lstStyle/>
          <a:p>
            <a:pPr marR="0" lvl="0">
              <a:lnSpc>
                <a:spcPct val="150000"/>
              </a:lnSpc>
              <a:spcBef>
                <a:spcPts val="1200"/>
              </a:spcBef>
              <a:spcAft>
                <a:spcPts val="300"/>
              </a:spcAft>
            </a:pPr>
            <a:r>
              <a:rPr lang="en-US" b="1" kern="150" dirty="0">
                <a:solidFill>
                  <a:schemeClr val="bg1"/>
                </a:solidFill>
                <a:effectLst/>
                <a:latin typeface="Times New Roman" panose="02020603050405020304" pitchFamily="18" charset="0"/>
                <a:ea typeface="F"/>
                <a:cs typeface="F"/>
              </a:rPr>
              <a:t>Future developments in the area</a:t>
            </a:r>
            <a:endParaRPr lang="en-US" b="1" kern="150" dirty="0">
              <a:solidFill>
                <a:schemeClr val="bg1"/>
              </a:solidFill>
              <a:effectLst/>
              <a:latin typeface="Calibri Light" panose="020F0302020204030204" pitchFamily="34" charset="0"/>
              <a:ea typeface="F"/>
              <a:cs typeface="F"/>
            </a:endParaRPr>
          </a:p>
        </p:txBody>
      </p:sp>
      <p:sp>
        <p:nvSpPr>
          <p:cNvPr id="3" name="Content Placeholder 2">
            <a:extLst>
              <a:ext uri="{FF2B5EF4-FFF2-40B4-BE49-F238E27FC236}">
                <a16:creationId xmlns:a16="http://schemas.microsoft.com/office/drawing/2014/main" xmlns="" id="{A269D01F-57B4-457F-9983-E245CD9E0D5B}"/>
              </a:ext>
            </a:extLst>
          </p:cNvPr>
          <p:cNvSpPr>
            <a:spLocks noGrp="1"/>
          </p:cNvSpPr>
          <p:nvPr>
            <p:ph idx="1"/>
          </p:nvPr>
        </p:nvSpPr>
        <p:spPr>
          <a:xfrm>
            <a:off x="1237456" y="2599457"/>
            <a:ext cx="9717088" cy="2257199"/>
          </a:xfrm>
        </p:spPr>
        <p:txBody>
          <a:bodyPr>
            <a:normAutofit lnSpcReduction="10000"/>
          </a:bodyPr>
          <a:lstStyle/>
          <a:p>
            <a:r>
              <a:rPr lang="en-US" sz="2800" dirty="0">
                <a:solidFill>
                  <a:schemeClr val="bg1"/>
                </a:solidFill>
                <a:effectLst/>
                <a:latin typeface="Times New Roman" panose="02020603050405020304" pitchFamily="18" charset="0"/>
                <a:ea typeface="Times New Roman" panose="02020603050405020304" pitchFamily="18" charset="0"/>
              </a:rPr>
              <a:t>The most responsibility of cloud security is passed on to cloud providers</a:t>
            </a:r>
          </a:p>
          <a:p>
            <a:r>
              <a:rPr lang="en-US" sz="2800" dirty="0">
                <a:solidFill>
                  <a:schemeClr val="bg1"/>
                </a:solidFill>
                <a:effectLst/>
                <a:latin typeface="Times New Roman" panose="02020603050405020304" pitchFamily="18" charset="0"/>
                <a:ea typeface="Times New Roman" panose="02020603050405020304" pitchFamily="18" charset="0"/>
              </a:rPr>
              <a:t>Cloud native security will be adopted by the traditional security vendors</a:t>
            </a:r>
          </a:p>
          <a:p>
            <a:endParaRPr lang="en-US" dirty="0"/>
          </a:p>
        </p:txBody>
      </p:sp>
      <p:pic>
        <p:nvPicPr>
          <p:cNvPr id="4" name="Future de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V="1">
            <a:off x="11906250" y="6312219"/>
            <a:ext cx="45719" cy="45719"/>
          </a:xfrm>
          <a:prstGeom prst="rect">
            <a:avLst/>
          </a:prstGeom>
        </p:spPr>
      </p:pic>
    </p:spTree>
    <p:extLst>
      <p:ext uri="{BB962C8B-B14F-4D97-AF65-F5344CB8AC3E}">
        <p14:creationId xmlns:p14="http://schemas.microsoft.com/office/powerpoint/2010/main" val="21868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5E9099-F7ED-406C-B98E-8D5960EE8D7E}"/>
              </a:ext>
            </a:extLst>
          </p:cNvPr>
          <p:cNvSpPr>
            <a:spLocks noGrp="1"/>
          </p:cNvSpPr>
          <p:nvPr>
            <p:ph type="title"/>
          </p:nvPr>
        </p:nvSpPr>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xmlns="" id="{EB9D29FA-E5E6-4C38-8F1C-FE699776ABBC}"/>
              </a:ext>
            </a:extLst>
          </p:cNvPr>
          <p:cNvSpPr>
            <a:spLocks noGrp="1"/>
          </p:cNvSpPr>
          <p:nvPr>
            <p:ph idx="1"/>
          </p:nvPr>
        </p:nvSpPr>
        <p:spPr>
          <a:xfrm>
            <a:off x="1141413" y="1906587"/>
            <a:ext cx="10337574" cy="3775756"/>
          </a:xfrm>
        </p:spPr>
        <p:txBody>
          <a:bodyPr>
            <a:noAutofit/>
          </a:bodyPr>
          <a:lstStyle/>
          <a:p>
            <a:r>
              <a:rPr lang="en-US" dirty="0">
                <a:solidFill>
                  <a:schemeClr val="bg1"/>
                </a:solidFill>
                <a:effectLst/>
                <a:latin typeface="Times New Roman" panose="02020603050405020304" pitchFamily="18" charset="0"/>
                <a:ea typeface="Times New Roman" panose="02020603050405020304" pitchFamily="18" charset="0"/>
              </a:rPr>
              <a:t>Companies that are adopting to cloud based systems should be aware of different threats on cloud-based systems.</a:t>
            </a:r>
          </a:p>
          <a:p>
            <a:r>
              <a:rPr lang="en-US" dirty="0">
                <a:solidFill>
                  <a:schemeClr val="bg1"/>
                </a:solidFill>
                <a:effectLst/>
                <a:latin typeface="Times New Roman" panose="02020603050405020304" pitchFamily="18" charset="0"/>
                <a:ea typeface="Times New Roman" panose="02020603050405020304" pitchFamily="18" charset="0"/>
              </a:rPr>
              <a:t>Configurations on systems should be performed in a proper systematic way.</a:t>
            </a:r>
          </a:p>
          <a:p>
            <a:r>
              <a:rPr lang="en-US" dirty="0">
                <a:solidFill>
                  <a:schemeClr val="bg1"/>
                </a:solidFill>
                <a:effectLst/>
                <a:latin typeface="Times New Roman" panose="02020603050405020304" pitchFamily="18" charset="0"/>
                <a:ea typeface="Times New Roman" panose="02020603050405020304" pitchFamily="18" charset="0"/>
              </a:rPr>
              <a:t>Interfaces and APIs should be built and developed in a highly secure manner</a:t>
            </a:r>
          </a:p>
          <a:p>
            <a:r>
              <a:rPr lang="en-US" dirty="0">
                <a:solidFill>
                  <a:schemeClr val="bg1"/>
                </a:solidFill>
                <a:effectLst/>
                <a:latin typeface="Times New Roman" panose="02020603050405020304" pitchFamily="18" charset="0"/>
                <a:ea typeface="Times New Roman" panose="02020603050405020304" pitchFamily="18" charset="0"/>
              </a:rPr>
              <a:t>Due to the fast growth of cloud computing, clients and vendors should be prepared for any future new threats.</a:t>
            </a:r>
          </a:p>
          <a:p>
            <a:r>
              <a:rPr lang="en-US" dirty="0">
                <a:solidFill>
                  <a:schemeClr val="bg1"/>
                </a:solidFill>
                <a:effectLst/>
                <a:latin typeface="Times New Roman" panose="02020603050405020304" pitchFamily="18" charset="0"/>
                <a:ea typeface="Times New Roman" panose="02020603050405020304" pitchFamily="18" charset="0"/>
              </a:rPr>
              <a:t>Security of cloud computing should be considered seriously</a:t>
            </a:r>
            <a:endParaRPr lang="en-US" dirty="0">
              <a:solidFill>
                <a:schemeClr val="bg1"/>
              </a:solidFill>
            </a:endParaRPr>
          </a:p>
        </p:txBody>
      </p:sp>
      <p:pic>
        <p:nvPicPr>
          <p:cNvPr id="4" name="Conclus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22126" y="6278563"/>
            <a:ext cx="59668" cy="59668"/>
          </a:xfrm>
          <a:prstGeom prst="rect">
            <a:avLst/>
          </a:prstGeom>
        </p:spPr>
      </p:pic>
    </p:spTree>
    <p:extLst>
      <p:ext uri="{BB962C8B-B14F-4D97-AF65-F5344CB8AC3E}">
        <p14:creationId xmlns:p14="http://schemas.microsoft.com/office/powerpoint/2010/main" val="3138541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CC04EE-ECD9-490D-B696-A8448BC7C790}"/>
              </a:ext>
            </a:extLst>
          </p:cNvPr>
          <p:cNvSpPr>
            <a:spLocks noGrp="1"/>
          </p:cNvSpPr>
          <p:nvPr>
            <p:ph type="title"/>
          </p:nvPr>
        </p:nvSpPr>
        <p:spPr>
          <a:xfrm>
            <a:off x="1874270" y="2689715"/>
            <a:ext cx="8443459" cy="1478570"/>
          </a:xfrm>
        </p:spPr>
        <p:txBody>
          <a:bodyPr>
            <a:normAutofit/>
          </a:bodyPr>
          <a:lstStyle/>
          <a:p>
            <a:r>
              <a:rPr lang="en-US" sz="9600" b="1" dirty="0">
                <a:solidFill>
                  <a:schemeClr val="bg1"/>
                </a:solidFill>
                <a:latin typeface="Times New Roman" panose="02020603050405020304" pitchFamily="18" charset="0"/>
                <a:cs typeface="Times New Roman" panose="02020603050405020304" pitchFamily="18" charset="0"/>
              </a:rPr>
              <a:t>Thank You!</a:t>
            </a:r>
          </a:p>
        </p:txBody>
      </p:sp>
      <p:pic>
        <p:nvPicPr>
          <p:cNvPr id="3" name="Thank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22126" y="6342063"/>
            <a:ext cx="59668" cy="59668"/>
          </a:xfrm>
          <a:prstGeom prst="rect">
            <a:avLst/>
          </a:prstGeom>
        </p:spPr>
      </p:pic>
    </p:spTree>
    <p:extLst>
      <p:ext uri="{BB962C8B-B14F-4D97-AF65-F5344CB8AC3E}">
        <p14:creationId xmlns:p14="http://schemas.microsoft.com/office/powerpoint/2010/main" val="343100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3305CB-A28C-4778-979B-CA78FBCF37D9}"/>
              </a:ext>
            </a:extLst>
          </p:cNvPr>
          <p:cNvSpPr>
            <a:spLocks noGrp="1"/>
          </p:cNvSpPr>
          <p:nvPr>
            <p:ph type="title"/>
          </p:nvPr>
        </p:nvSpPr>
        <p:spPr/>
        <p:txBody>
          <a:bodyPr>
            <a:normAutofit/>
          </a:bodyPr>
          <a:lstStyle/>
          <a:p>
            <a:r>
              <a:rPr lang="en-US" sz="4800" b="1" dirty="0">
                <a:solidFill>
                  <a:schemeClr val="bg1"/>
                </a:solidFill>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xmlns="" id="{F71DE1A3-2F99-422C-BC19-1A8DB38161E8}"/>
              </a:ext>
            </a:extLst>
          </p:cNvPr>
          <p:cNvSpPr>
            <a:spLocks noGrp="1"/>
          </p:cNvSpPr>
          <p:nvPr>
            <p:ph idx="1"/>
          </p:nvPr>
        </p:nvSpPr>
        <p:spPr>
          <a:xfrm>
            <a:off x="705983" y="2097088"/>
            <a:ext cx="10776857" cy="4134985"/>
          </a:xfrm>
        </p:spPr>
        <p:txBody>
          <a:bodyPr>
            <a:noAutofit/>
          </a:bodyPr>
          <a:lstStyle/>
          <a:p>
            <a:r>
              <a:rPr lang="en-US" dirty="0">
                <a:solidFill>
                  <a:schemeClr val="bg1"/>
                </a:solidFill>
                <a:effectLst/>
                <a:latin typeface="Times New Roman" panose="02020603050405020304" pitchFamily="18" charset="0"/>
                <a:ea typeface="Times New Roman" panose="02020603050405020304" pitchFamily="18" charset="0"/>
              </a:rPr>
              <a:t>The main purpose of this report is to provide an analysis about the top threats on cloud computing security and the future developments on this area of cloud computing security. </a:t>
            </a:r>
          </a:p>
          <a:p>
            <a:r>
              <a:rPr lang="en-US" dirty="0">
                <a:solidFill>
                  <a:schemeClr val="bg1"/>
                </a:solidFill>
                <a:effectLst/>
                <a:latin typeface="Times New Roman" panose="02020603050405020304" pitchFamily="18" charset="0"/>
                <a:ea typeface="Times New Roman" panose="02020603050405020304" pitchFamily="18" charset="0"/>
              </a:rPr>
              <a:t>In adopting to cloud computing, what the users should be more serious about is security of the resources and infrastructure.</a:t>
            </a:r>
          </a:p>
          <a:p>
            <a:r>
              <a:rPr lang="en-US" dirty="0">
                <a:solidFill>
                  <a:schemeClr val="bg1"/>
                </a:solidFill>
                <a:effectLst/>
                <a:latin typeface="Times New Roman" panose="02020603050405020304" pitchFamily="18" charset="0"/>
                <a:ea typeface="Times New Roman" panose="02020603050405020304" pitchFamily="18" charset="0"/>
              </a:rPr>
              <a:t>At the end of this report, the future developments of cloud security services and who will be more responsible for the security of these services are defined. </a:t>
            </a:r>
            <a:endParaRPr lang="en-US" dirty="0">
              <a:solidFill>
                <a:schemeClr val="bg1"/>
              </a:solidFill>
            </a:endParaRPr>
          </a:p>
        </p:txBody>
      </p:sp>
      <p:pic>
        <p:nvPicPr>
          <p:cNvPr id="4" name="Abstrac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53876" y="6357938"/>
            <a:ext cx="58628" cy="58628"/>
          </a:xfrm>
          <a:prstGeom prst="rect">
            <a:avLst/>
          </a:prstGeom>
        </p:spPr>
      </p:pic>
    </p:spTree>
    <p:extLst>
      <p:ext uri="{BB962C8B-B14F-4D97-AF65-F5344CB8AC3E}">
        <p14:creationId xmlns:p14="http://schemas.microsoft.com/office/powerpoint/2010/main" val="260501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82A037-D82E-432D-922D-C404181B0E6B}"/>
              </a:ext>
            </a:extLst>
          </p:cNvPr>
          <p:cNvSpPr>
            <a:spLocks noGrp="1"/>
          </p:cNvSpPr>
          <p:nvPr>
            <p:ph type="title"/>
          </p:nvPr>
        </p:nvSpPr>
        <p:spPr/>
        <p:txBody>
          <a:bodyPr>
            <a:normAutofit/>
          </a:bodyPr>
          <a:lstStyle/>
          <a:p>
            <a:r>
              <a:rPr lang="en-US" sz="4800" b="1" dirty="0">
                <a:solidFill>
                  <a:schemeClr val="bg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45BE051F-D781-4BAE-9C82-436E3E13BA6B}"/>
              </a:ext>
            </a:extLst>
          </p:cNvPr>
          <p:cNvSpPr>
            <a:spLocks noGrp="1"/>
          </p:cNvSpPr>
          <p:nvPr>
            <p:ph idx="1"/>
          </p:nvPr>
        </p:nvSpPr>
        <p:spPr>
          <a:xfrm>
            <a:off x="1012371" y="1779814"/>
            <a:ext cx="10727871" cy="4245429"/>
          </a:xfrm>
        </p:spPr>
        <p:txBody>
          <a:bodyPr>
            <a:noAutofit/>
          </a:bodyPr>
          <a:lstStyle/>
          <a:p>
            <a:r>
              <a:rPr lang="en-US" dirty="0">
                <a:solidFill>
                  <a:schemeClr val="bg1"/>
                </a:solidFill>
                <a:effectLst/>
                <a:latin typeface="Times New Roman" panose="02020603050405020304" pitchFamily="18" charset="0"/>
                <a:ea typeface="Times New Roman" panose="02020603050405020304" pitchFamily="18" charset="0"/>
              </a:rPr>
              <a:t>Computers are widely used in completing human tasks and humans demand an increasing amount of computing power every day.</a:t>
            </a:r>
          </a:p>
          <a:p>
            <a:r>
              <a:rPr lang="en-US" dirty="0">
                <a:solidFill>
                  <a:schemeClr val="bg1"/>
                </a:solidFill>
                <a:effectLst/>
                <a:latin typeface="Times New Roman" panose="02020603050405020304" pitchFamily="18" charset="0"/>
                <a:ea typeface="Times New Roman" panose="02020603050405020304" pitchFamily="18" charset="0"/>
              </a:rPr>
              <a:t>The on-demand supply of computer hardware, IT resources and services through the internet with pay as you use pricing method is known as Cloud Computing. </a:t>
            </a:r>
            <a:endParaRPr lang="en-US" dirty="0">
              <a:solidFill>
                <a:schemeClr val="bg1"/>
              </a:solidFill>
              <a:latin typeface="Times New Roman" panose="02020603050405020304" pitchFamily="18" charset="0"/>
              <a:ea typeface="Times New Roman" panose="02020603050405020304" pitchFamily="18" charset="0"/>
            </a:endParaRPr>
          </a:p>
          <a:p>
            <a:r>
              <a:rPr lang="en-US" dirty="0">
                <a:solidFill>
                  <a:schemeClr val="bg1"/>
                </a:solidFill>
                <a:latin typeface="Times New Roman" panose="02020603050405020304" pitchFamily="18" charset="0"/>
                <a:ea typeface="Times New Roman" panose="02020603050405020304" pitchFamily="18" charset="0"/>
              </a:rPr>
              <a:t>C</a:t>
            </a:r>
            <a:r>
              <a:rPr lang="en-US" dirty="0">
                <a:solidFill>
                  <a:schemeClr val="bg1"/>
                </a:solidFill>
                <a:effectLst/>
                <a:latin typeface="Times New Roman" panose="02020603050405020304" pitchFamily="18" charset="0"/>
                <a:ea typeface="Times New Roman" panose="02020603050405020304" pitchFamily="18" charset="0"/>
              </a:rPr>
              <a:t>loud computing will face many threats to the security of its assets and services provided due to it is operated through the internet.</a:t>
            </a:r>
          </a:p>
          <a:p>
            <a:r>
              <a:rPr lang="en-US" dirty="0">
                <a:solidFill>
                  <a:schemeClr val="bg1"/>
                </a:solidFill>
                <a:effectLst/>
                <a:latin typeface="Times New Roman" panose="02020603050405020304" pitchFamily="18" charset="0"/>
                <a:ea typeface="Times New Roman" panose="02020603050405020304" pitchFamily="18" charset="0"/>
              </a:rPr>
              <a:t>In this report, 4 major recent cloud computing threats and future evolution of different new threats will be addressed.</a:t>
            </a:r>
            <a:endParaRPr lang="en-US" dirty="0">
              <a:solidFill>
                <a:schemeClr val="bg1"/>
              </a:solidFill>
            </a:endParaRPr>
          </a:p>
        </p:txBody>
      </p:sp>
      <p:pic>
        <p:nvPicPr>
          <p:cNvPr id="4" name="Intr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85626" y="6403976"/>
            <a:ext cx="91418" cy="91418"/>
          </a:xfrm>
          <a:prstGeom prst="rect">
            <a:avLst/>
          </a:prstGeom>
        </p:spPr>
      </p:pic>
    </p:spTree>
    <p:extLst>
      <p:ext uri="{BB962C8B-B14F-4D97-AF65-F5344CB8AC3E}">
        <p14:creationId xmlns:p14="http://schemas.microsoft.com/office/powerpoint/2010/main" val="32074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ED547B-8E0C-4646-8A36-446366A2B7D1}"/>
              </a:ext>
            </a:extLst>
          </p:cNvPr>
          <p:cNvSpPr>
            <a:spLocks noGrp="1"/>
          </p:cNvSpPr>
          <p:nvPr>
            <p:ph type="title"/>
          </p:nvPr>
        </p:nvSpPr>
        <p:spPr>
          <a:xfrm>
            <a:off x="1300844" y="0"/>
            <a:ext cx="9905998" cy="1478570"/>
          </a:xfrm>
        </p:spPr>
        <p:txBody>
          <a:bodyPr>
            <a:normAutofit/>
          </a:bodyPr>
          <a:lstStyle/>
          <a:p>
            <a:r>
              <a:rPr lang="en-US" sz="4800" b="1" dirty="0">
                <a:solidFill>
                  <a:schemeClr val="bg1"/>
                </a:solidFill>
                <a:latin typeface="Times New Roman" panose="02020603050405020304" pitchFamily="18" charset="0"/>
                <a:cs typeface="Times New Roman" panose="02020603050405020304" pitchFamily="18" charset="0"/>
              </a:rPr>
              <a:t>Evolution of the topic</a:t>
            </a:r>
          </a:p>
        </p:txBody>
      </p:sp>
      <p:sp>
        <p:nvSpPr>
          <p:cNvPr id="3" name="Content Placeholder 2">
            <a:extLst>
              <a:ext uri="{FF2B5EF4-FFF2-40B4-BE49-F238E27FC236}">
                <a16:creationId xmlns:a16="http://schemas.microsoft.com/office/drawing/2014/main" xmlns="" id="{85A52B65-4C5F-4746-849D-910597E32BAA}"/>
              </a:ext>
            </a:extLst>
          </p:cNvPr>
          <p:cNvSpPr>
            <a:spLocks noGrp="1"/>
          </p:cNvSpPr>
          <p:nvPr>
            <p:ph idx="1"/>
          </p:nvPr>
        </p:nvSpPr>
        <p:spPr>
          <a:xfrm>
            <a:off x="832759" y="1335087"/>
            <a:ext cx="10711542" cy="3541714"/>
          </a:xfrm>
        </p:spPr>
        <p:txBody>
          <a:bodyPr>
            <a:noAutofit/>
          </a:bodyPr>
          <a:lstStyle/>
          <a:p>
            <a:r>
              <a:rPr lang="en-US" dirty="0">
                <a:solidFill>
                  <a:schemeClr val="bg1"/>
                </a:solidFill>
                <a:effectLst/>
                <a:latin typeface="Times New Roman" panose="02020603050405020304" pitchFamily="18" charset="0"/>
                <a:ea typeface="Times New Roman" panose="02020603050405020304" pitchFamily="18" charset="0"/>
              </a:rPr>
              <a:t>The concept of cloud computing started to spread quickly and the number of organizations and people who started to use cloud computing rapidly increased.</a:t>
            </a:r>
          </a:p>
          <a:p>
            <a:r>
              <a:rPr lang="en-US" dirty="0">
                <a:solidFill>
                  <a:schemeClr val="bg1"/>
                </a:solidFill>
                <a:effectLst/>
                <a:latin typeface="Times New Roman" panose="02020603050405020304" pitchFamily="18" charset="0"/>
                <a:ea typeface="Times New Roman" panose="02020603050405020304" pitchFamily="18" charset="0"/>
              </a:rPr>
              <a:t>The amount of confidential data stored and transmitted from server to client and client to server increased massively.</a:t>
            </a:r>
            <a:endParaRPr lang="en-US" dirty="0">
              <a:solidFill>
                <a:schemeClr val="bg1"/>
              </a:solidFill>
              <a:latin typeface="Times New Roman" panose="02020603050405020304" pitchFamily="18" charset="0"/>
              <a:ea typeface="Times New Roman" panose="02020603050405020304" pitchFamily="18" charset="0"/>
            </a:endParaRPr>
          </a:p>
          <a:p>
            <a:r>
              <a:rPr lang="en-US" dirty="0">
                <a:solidFill>
                  <a:schemeClr val="bg1"/>
                </a:solidFill>
                <a:effectLst/>
                <a:latin typeface="Times New Roman" panose="02020603050405020304" pitchFamily="18" charset="0"/>
                <a:ea typeface="Times New Roman" panose="02020603050405020304" pitchFamily="18" charset="0"/>
              </a:rPr>
              <a:t>threats like compromising confidentiality by stealing and viewing confidential and sensitive data, compromising integrity by injecting malicious codes using SQL injection techniques to modify or delete data and compromising availability of systems and platforms to its legitimate users by performing attacks like  Denial of Service started to evolve.</a:t>
            </a:r>
            <a:endParaRPr lang="en-US" dirty="0">
              <a:solidFill>
                <a:schemeClr val="bg1"/>
              </a:solidFill>
            </a:endParaRPr>
          </a:p>
        </p:txBody>
      </p:sp>
      <p:pic>
        <p:nvPicPr>
          <p:cNvPr id="4" name="Evoluti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22125" y="6342063"/>
            <a:ext cx="91199" cy="91199"/>
          </a:xfrm>
          <a:prstGeom prst="rect">
            <a:avLst/>
          </a:prstGeom>
        </p:spPr>
      </p:pic>
    </p:spTree>
    <p:extLst>
      <p:ext uri="{BB962C8B-B14F-4D97-AF65-F5344CB8AC3E}">
        <p14:creationId xmlns:p14="http://schemas.microsoft.com/office/powerpoint/2010/main" val="189533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xmlns="" id="{74872A0B-8668-4500-9509-EAA581B26C2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
            <a:ext cx="12192003" cy="6858001"/>
            <a:chOff x="0" y="-1"/>
            <a:chExt cx="12192003" cy="6858001"/>
          </a:xfrm>
        </p:grpSpPr>
        <p:sp useBgFill="1">
          <p:nvSpPr>
            <p:cNvPr id="74" name="Rectangle 73">
              <a:extLst>
                <a:ext uri="{FF2B5EF4-FFF2-40B4-BE49-F238E27FC236}">
                  <a16:creationId xmlns:a16="http://schemas.microsoft.com/office/drawing/2014/main" xmlns="" id="{8B504305-5526-408E-85F7-F0BA7E527C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xmlns="" id="{5827CE64-2533-45A6-9A39-7D5052E5CEE0}"/>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xmlns=""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xmlns="" id="{4BFE00DD-D4AF-45FC-87F8-C7E858FB1ED8}"/>
              </a:ext>
            </a:extLst>
          </p:cNvPr>
          <p:cNvSpPr>
            <a:spLocks noGrp="1"/>
          </p:cNvSpPr>
          <p:nvPr>
            <p:ph type="title"/>
          </p:nvPr>
        </p:nvSpPr>
        <p:spPr>
          <a:xfrm>
            <a:off x="6448425" y="618518"/>
            <a:ext cx="5329237" cy="1478570"/>
          </a:xfrm>
        </p:spPr>
        <p:txBody>
          <a:bodyPr>
            <a:normAutofit/>
          </a:bodyPr>
          <a:lstStyle/>
          <a:p>
            <a:r>
              <a:rPr lang="en-US" sz="4400" b="1" dirty="0">
                <a:solidFill>
                  <a:schemeClr val="bg1"/>
                </a:solidFill>
                <a:latin typeface="Times New Roman" panose="02020603050405020304" pitchFamily="18" charset="0"/>
                <a:cs typeface="Times New Roman" panose="02020603050405020304" pitchFamily="18" charset="0"/>
              </a:rPr>
              <a:t>Data Breaches</a:t>
            </a:r>
          </a:p>
        </p:txBody>
      </p:sp>
      <p:pic>
        <p:nvPicPr>
          <p:cNvPr id="5" name="Picture 4" descr="A picture containing text&#10;&#10;Description automatically generated">
            <a:extLst>
              <a:ext uri="{FF2B5EF4-FFF2-40B4-BE49-F238E27FC236}">
                <a16:creationId xmlns:a16="http://schemas.microsoft.com/office/drawing/2014/main" xmlns="" id="{88355419-CE4F-451F-8B19-D0DB4B86523E}"/>
              </a:ext>
            </a:extLst>
          </p:cNvPr>
          <p:cNvPicPr>
            <a:picLocks noChangeAspect="1"/>
          </p:cNvPicPr>
          <p:nvPr/>
        </p:nvPicPr>
        <p:blipFill rotWithShape="1">
          <a:blip r:embed="rId6">
            <a:extLst>
              <a:ext uri="{28A0092B-C50C-407E-A947-70E740481C1C}">
                <a14:useLocalDpi xmlns:a14="http://schemas.microsoft.com/office/drawing/2010/main" val="0"/>
              </a:ext>
            </a:extLst>
          </a:blip>
          <a:srcRect l="31274" r="14010"/>
          <a:stretch/>
        </p:blipFill>
        <p:spPr>
          <a:xfrm>
            <a:off x="-5597" y="10"/>
            <a:ext cx="6101597" cy="6857990"/>
          </a:xfrm>
          <a:prstGeom prst="rect">
            <a:avLst/>
          </a:prstGeom>
        </p:spPr>
      </p:pic>
      <p:grpSp>
        <p:nvGrpSpPr>
          <p:cNvPr id="77" name="Group 76">
            <a:extLst>
              <a:ext uri="{FF2B5EF4-FFF2-40B4-BE49-F238E27FC236}">
                <a16:creationId xmlns:a16="http://schemas.microsoft.com/office/drawing/2014/main" xmlns="" id="{240590EE-5428-41AA-95B2-96FCC1CE67A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78" name="Rectangle 77">
              <a:extLst>
                <a:ext uri="{FF2B5EF4-FFF2-40B4-BE49-F238E27FC236}">
                  <a16:creationId xmlns:a16="http://schemas.microsoft.com/office/drawing/2014/main" xmlns="" id="{494DCC55-99C6-45CF-B357-E3848C809346}"/>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9" name="Freeform 6">
              <a:extLst>
                <a:ext uri="{FF2B5EF4-FFF2-40B4-BE49-F238E27FC236}">
                  <a16:creationId xmlns:a16="http://schemas.microsoft.com/office/drawing/2014/main" xmlns="" id="{63D64E32-FF0C-4665-B9D8-D1ECAAE5BA4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7">
              <a:extLst>
                <a:ext uri="{FF2B5EF4-FFF2-40B4-BE49-F238E27FC236}">
                  <a16:creationId xmlns:a16="http://schemas.microsoft.com/office/drawing/2014/main" xmlns="" id="{3675001D-3840-4589-8190-505A7F52F0A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Rectangle 80">
              <a:extLst>
                <a:ext uri="{FF2B5EF4-FFF2-40B4-BE49-F238E27FC236}">
                  <a16:creationId xmlns:a16="http://schemas.microsoft.com/office/drawing/2014/main" xmlns="" id="{19E34E87-395F-4023-A80E-D1CBAAEBD9B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2" name="Freeform 9">
              <a:extLst>
                <a:ext uri="{FF2B5EF4-FFF2-40B4-BE49-F238E27FC236}">
                  <a16:creationId xmlns:a16="http://schemas.microsoft.com/office/drawing/2014/main" xmlns="" id="{6FB1B38F-1B92-41C3-AA1D-6D6440FB0D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0">
              <a:extLst>
                <a:ext uri="{FF2B5EF4-FFF2-40B4-BE49-F238E27FC236}">
                  <a16:creationId xmlns:a16="http://schemas.microsoft.com/office/drawing/2014/main" xmlns="" id="{02FBE453-FBD2-4348-8DDA-4A023444EC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1">
              <a:extLst>
                <a:ext uri="{FF2B5EF4-FFF2-40B4-BE49-F238E27FC236}">
                  <a16:creationId xmlns:a16="http://schemas.microsoft.com/office/drawing/2014/main" xmlns="" id="{60D719E8-BF78-4F42-B9D1-7F5E02A3699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2">
              <a:extLst>
                <a:ext uri="{FF2B5EF4-FFF2-40B4-BE49-F238E27FC236}">
                  <a16:creationId xmlns:a16="http://schemas.microsoft.com/office/drawing/2014/main" xmlns="" id="{5EC70737-9C19-4CF5-84DA-B22A960D53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3">
              <a:extLst>
                <a:ext uri="{FF2B5EF4-FFF2-40B4-BE49-F238E27FC236}">
                  <a16:creationId xmlns:a16="http://schemas.microsoft.com/office/drawing/2014/main" xmlns="" id="{88FD042E-E56E-4360-9620-F811AB9A33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4">
              <a:extLst>
                <a:ext uri="{FF2B5EF4-FFF2-40B4-BE49-F238E27FC236}">
                  <a16:creationId xmlns:a16="http://schemas.microsoft.com/office/drawing/2014/main" xmlns="" id="{18F15D2B-0812-46F6-B0F4-6A6714B543D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15">
              <a:extLst>
                <a:ext uri="{FF2B5EF4-FFF2-40B4-BE49-F238E27FC236}">
                  <a16:creationId xmlns:a16="http://schemas.microsoft.com/office/drawing/2014/main" xmlns="" id="{0C2F2A50-98DD-4F92-BDFE-B72E2357667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16">
              <a:extLst>
                <a:ext uri="{FF2B5EF4-FFF2-40B4-BE49-F238E27FC236}">
                  <a16:creationId xmlns:a16="http://schemas.microsoft.com/office/drawing/2014/main" xmlns="" id="{473541D9-6DAE-4718-97D4-8952F4E7CC8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17">
              <a:extLst>
                <a:ext uri="{FF2B5EF4-FFF2-40B4-BE49-F238E27FC236}">
                  <a16:creationId xmlns:a16="http://schemas.microsoft.com/office/drawing/2014/main" xmlns="" id="{3A56C5E9-011C-44D2-AF94-3BF54204338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18">
              <a:extLst>
                <a:ext uri="{FF2B5EF4-FFF2-40B4-BE49-F238E27FC236}">
                  <a16:creationId xmlns:a16="http://schemas.microsoft.com/office/drawing/2014/main" xmlns="" id="{CD279E0E-1CD5-4F41-96A5-3A09707E810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19">
              <a:extLst>
                <a:ext uri="{FF2B5EF4-FFF2-40B4-BE49-F238E27FC236}">
                  <a16:creationId xmlns:a16="http://schemas.microsoft.com/office/drawing/2014/main" xmlns="" id="{F5A6F094-9E54-4985-8738-D2067A4F07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0">
              <a:extLst>
                <a:ext uri="{FF2B5EF4-FFF2-40B4-BE49-F238E27FC236}">
                  <a16:creationId xmlns:a16="http://schemas.microsoft.com/office/drawing/2014/main" xmlns="" id="{99D51F59-FA93-490E-B9CF-97BB63747C9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1">
              <a:extLst>
                <a:ext uri="{FF2B5EF4-FFF2-40B4-BE49-F238E27FC236}">
                  <a16:creationId xmlns:a16="http://schemas.microsoft.com/office/drawing/2014/main" xmlns="" id="{3CD83DC6-F4A0-4A4D-AAC3-83983F960DC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2">
              <a:extLst>
                <a:ext uri="{FF2B5EF4-FFF2-40B4-BE49-F238E27FC236}">
                  <a16:creationId xmlns:a16="http://schemas.microsoft.com/office/drawing/2014/main" xmlns="" id="{6E9B4028-C74F-4631-8312-68B30E6E62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3">
              <a:extLst>
                <a:ext uri="{FF2B5EF4-FFF2-40B4-BE49-F238E27FC236}">
                  <a16:creationId xmlns:a16="http://schemas.microsoft.com/office/drawing/2014/main" xmlns="" id="{1E3337C9-1DDE-4E2E-8519-7D2C23C95FE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4">
              <a:extLst>
                <a:ext uri="{FF2B5EF4-FFF2-40B4-BE49-F238E27FC236}">
                  <a16:creationId xmlns:a16="http://schemas.microsoft.com/office/drawing/2014/main" xmlns="" id="{754A526E-6EC0-458A-9C4C-008F6749CDD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25">
              <a:extLst>
                <a:ext uri="{FF2B5EF4-FFF2-40B4-BE49-F238E27FC236}">
                  <a16:creationId xmlns:a16="http://schemas.microsoft.com/office/drawing/2014/main" xmlns="" id="{6A3DA723-7448-48CF-8BD2-FED2D4FED56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26">
              <a:extLst>
                <a:ext uri="{FF2B5EF4-FFF2-40B4-BE49-F238E27FC236}">
                  <a16:creationId xmlns:a16="http://schemas.microsoft.com/office/drawing/2014/main" xmlns="" id="{9B506EC1-D8A8-4532-B78B-A236567EE0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27">
              <a:extLst>
                <a:ext uri="{FF2B5EF4-FFF2-40B4-BE49-F238E27FC236}">
                  <a16:creationId xmlns:a16="http://schemas.microsoft.com/office/drawing/2014/main" xmlns="" id="{AA9DFB36-74F4-4977-ABC5-3257EDA331B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28">
              <a:extLst>
                <a:ext uri="{FF2B5EF4-FFF2-40B4-BE49-F238E27FC236}">
                  <a16:creationId xmlns:a16="http://schemas.microsoft.com/office/drawing/2014/main" xmlns="" id="{966A7FBA-BB79-4AF0-90C2-5F2BC9F2D1D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29">
              <a:extLst>
                <a:ext uri="{FF2B5EF4-FFF2-40B4-BE49-F238E27FC236}">
                  <a16:creationId xmlns:a16="http://schemas.microsoft.com/office/drawing/2014/main" xmlns="" id="{23BB8A47-FF1B-44E5-8D93-7ADF37F1D7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0">
              <a:extLst>
                <a:ext uri="{FF2B5EF4-FFF2-40B4-BE49-F238E27FC236}">
                  <a16:creationId xmlns:a16="http://schemas.microsoft.com/office/drawing/2014/main" xmlns="" id="{E463E1B7-7BED-4425-95B7-F6F75F8733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1">
              <a:extLst>
                <a:ext uri="{FF2B5EF4-FFF2-40B4-BE49-F238E27FC236}">
                  <a16:creationId xmlns:a16="http://schemas.microsoft.com/office/drawing/2014/main" xmlns="" id="{749D0675-4397-4610-9807-2F7C1CC9422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2">
              <a:extLst>
                <a:ext uri="{FF2B5EF4-FFF2-40B4-BE49-F238E27FC236}">
                  <a16:creationId xmlns:a16="http://schemas.microsoft.com/office/drawing/2014/main" xmlns="" id="{DE7617CF-8919-43C3-9557-08D67C7DAF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Rectangle 105">
              <a:extLst>
                <a:ext uri="{FF2B5EF4-FFF2-40B4-BE49-F238E27FC236}">
                  <a16:creationId xmlns:a16="http://schemas.microsoft.com/office/drawing/2014/main" xmlns="" id="{3DB68720-7E37-4930-9900-8632140D62BB}"/>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7" name="Freeform 34">
              <a:extLst>
                <a:ext uri="{FF2B5EF4-FFF2-40B4-BE49-F238E27FC236}">
                  <a16:creationId xmlns:a16="http://schemas.microsoft.com/office/drawing/2014/main" xmlns="" id="{202F13DF-5B76-468E-A95E-80780788BD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5">
              <a:extLst>
                <a:ext uri="{FF2B5EF4-FFF2-40B4-BE49-F238E27FC236}">
                  <a16:creationId xmlns:a16="http://schemas.microsoft.com/office/drawing/2014/main" xmlns="" id="{219143C2-6062-4C2C-9563-6534108E35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6">
              <a:extLst>
                <a:ext uri="{FF2B5EF4-FFF2-40B4-BE49-F238E27FC236}">
                  <a16:creationId xmlns:a16="http://schemas.microsoft.com/office/drawing/2014/main" xmlns="" id="{38413A0C-26DB-479B-B747-1D81361007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37">
              <a:extLst>
                <a:ext uri="{FF2B5EF4-FFF2-40B4-BE49-F238E27FC236}">
                  <a16:creationId xmlns:a16="http://schemas.microsoft.com/office/drawing/2014/main" xmlns="" id="{CB526B5F-4FAA-4B4C-8AF8-B98EC74A3D2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38">
              <a:extLst>
                <a:ext uri="{FF2B5EF4-FFF2-40B4-BE49-F238E27FC236}">
                  <a16:creationId xmlns:a16="http://schemas.microsoft.com/office/drawing/2014/main" xmlns="" id="{54FFF88E-6D69-4AE9-8378-D1641915571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39">
              <a:extLst>
                <a:ext uri="{FF2B5EF4-FFF2-40B4-BE49-F238E27FC236}">
                  <a16:creationId xmlns:a16="http://schemas.microsoft.com/office/drawing/2014/main" xmlns="" id="{8008115A-CE00-4E36-BAF1-B511F21E837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0">
              <a:extLst>
                <a:ext uri="{FF2B5EF4-FFF2-40B4-BE49-F238E27FC236}">
                  <a16:creationId xmlns:a16="http://schemas.microsoft.com/office/drawing/2014/main" xmlns="" id="{2935DB29-6F85-47D8-863C-11386389DBF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1">
              <a:extLst>
                <a:ext uri="{FF2B5EF4-FFF2-40B4-BE49-F238E27FC236}">
                  <a16:creationId xmlns:a16="http://schemas.microsoft.com/office/drawing/2014/main" xmlns="" id="{4FB8E51B-1AC1-4671-B181-473C29BECD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2">
              <a:extLst>
                <a:ext uri="{FF2B5EF4-FFF2-40B4-BE49-F238E27FC236}">
                  <a16:creationId xmlns:a16="http://schemas.microsoft.com/office/drawing/2014/main" xmlns="" id="{91E6AE4F-959F-4ED7-A199-8C0307E40EA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43">
              <a:extLst>
                <a:ext uri="{FF2B5EF4-FFF2-40B4-BE49-F238E27FC236}">
                  <a16:creationId xmlns:a16="http://schemas.microsoft.com/office/drawing/2014/main" xmlns="" id="{A0445E55-0009-44A5-AA6A-350D9D48A2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44">
              <a:extLst>
                <a:ext uri="{FF2B5EF4-FFF2-40B4-BE49-F238E27FC236}">
                  <a16:creationId xmlns:a16="http://schemas.microsoft.com/office/drawing/2014/main" xmlns="" id="{B5291C75-4ECA-4829-B824-5725C329057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Rectangle 117">
              <a:extLst>
                <a:ext uri="{FF2B5EF4-FFF2-40B4-BE49-F238E27FC236}">
                  <a16:creationId xmlns:a16="http://schemas.microsoft.com/office/drawing/2014/main" xmlns="" id="{6793376D-3E7C-4F04-8BC8-EC4820622BE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9" name="Freeform 46">
              <a:extLst>
                <a:ext uri="{FF2B5EF4-FFF2-40B4-BE49-F238E27FC236}">
                  <a16:creationId xmlns:a16="http://schemas.microsoft.com/office/drawing/2014/main" xmlns="" id="{3596510A-5528-445D-AFEA-6E3F89BA84B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47">
              <a:extLst>
                <a:ext uri="{FF2B5EF4-FFF2-40B4-BE49-F238E27FC236}">
                  <a16:creationId xmlns:a16="http://schemas.microsoft.com/office/drawing/2014/main" xmlns="" id="{E1B69479-D8C9-4E2E-A931-4D49C4FD76D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48">
              <a:extLst>
                <a:ext uri="{FF2B5EF4-FFF2-40B4-BE49-F238E27FC236}">
                  <a16:creationId xmlns:a16="http://schemas.microsoft.com/office/drawing/2014/main" xmlns="" id="{0A759A2E-A8B1-44C8-B3F9-A16714C8954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49">
              <a:extLst>
                <a:ext uri="{FF2B5EF4-FFF2-40B4-BE49-F238E27FC236}">
                  <a16:creationId xmlns:a16="http://schemas.microsoft.com/office/drawing/2014/main" xmlns="" id="{6C2B3B3C-1DC9-4352-BB73-801976C8F51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0">
              <a:extLst>
                <a:ext uri="{FF2B5EF4-FFF2-40B4-BE49-F238E27FC236}">
                  <a16:creationId xmlns:a16="http://schemas.microsoft.com/office/drawing/2014/main" xmlns="" id="{EE22E3A8-5789-4189-9AC7-98D6826B03D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1">
              <a:extLst>
                <a:ext uri="{FF2B5EF4-FFF2-40B4-BE49-F238E27FC236}">
                  <a16:creationId xmlns:a16="http://schemas.microsoft.com/office/drawing/2014/main" xmlns="" id="{9AC0FC74-D003-4D0D-9CAF-F6A03739E2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52">
              <a:extLst>
                <a:ext uri="{FF2B5EF4-FFF2-40B4-BE49-F238E27FC236}">
                  <a16:creationId xmlns:a16="http://schemas.microsoft.com/office/drawing/2014/main" xmlns="" id="{126C2057-02E1-4348-ABEB-EAC063A17E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Freeform 53">
              <a:extLst>
                <a:ext uri="{FF2B5EF4-FFF2-40B4-BE49-F238E27FC236}">
                  <a16:creationId xmlns:a16="http://schemas.microsoft.com/office/drawing/2014/main" xmlns="" id="{5150586D-D743-4392-844F-F2AFCCE6493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7" name="Freeform 54">
              <a:extLst>
                <a:ext uri="{FF2B5EF4-FFF2-40B4-BE49-F238E27FC236}">
                  <a16:creationId xmlns:a16="http://schemas.microsoft.com/office/drawing/2014/main" xmlns="" id="{9E5B157A-534E-4879-8013-D02864E76F5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55">
              <a:extLst>
                <a:ext uri="{FF2B5EF4-FFF2-40B4-BE49-F238E27FC236}">
                  <a16:creationId xmlns:a16="http://schemas.microsoft.com/office/drawing/2014/main" xmlns="" id="{CEE2DD73-7E8C-4F26-8E93-8C32D11B26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56">
              <a:extLst>
                <a:ext uri="{FF2B5EF4-FFF2-40B4-BE49-F238E27FC236}">
                  <a16:creationId xmlns:a16="http://schemas.microsoft.com/office/drawing/2014/main" xmlns="" id="{908CAC5F-DD8E-4A58-BD4C-6D8D29FA492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57">
              <a:extLst>
                <a:ext uri="{FF2B5EF4-FFF2-40B4-BE49-F238E27FC236}">
                  <a16:creationId xmlns:a16="http://schemas.microsoft.com/office/drawing/2014/main" xmlns="" id="{20F130CF-281E-408C-9884-5F8B22CA1D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58">
              <a:extLst>
                <a:ext uri="{FF2B5EF4-FFF2-40B4-BE49-F238E27FC236}">
                  <a16:creationId xmlns:a16="http://schemas.microsoft.com/office/drawing/2014/main" xmlns="" id="{3BC78068-9115-4D5D-9B2B-6F9BD9C296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xmlns="" id="{8A381D31-C8C3-43B4-A5BF-D73CAAA5194F}"/>
              </a:ext>
            </a:extLst>
          </p:cNvPr>
          <p:cNvSpPr>
            <a:spLocks noGrp="1"/>
          </p:cNvSpPr>
          <p:nvPr>
            <p:ph idx="1"/>
          </p:nvPr>
        </p:nvSpPr>
        <p:spPr>
          <a:xfrm>
            <a:off x="6448425" y="2249487"/>
            <a:ext cx="4598986" cy="3541714"/>
          </a:xfrm>
        </p:spPr>
        <p:txBody>
          <a:bodyPr>
            <a:normAutofit/>
          </a:bodyPr>
          <a:lstStyle/>
          <a:p>
            <a:r>
              <a:rPr lang="en-US" b="1" dirty="0">
                <a:solidFill>
                  <a:schemeClr val="bg1"/>
                </a:solidFill>
                <a:effectLst/>
                <a:latin typeface="Times New Roman" panose="02020603050405020304" pitchFamily="18" charset="0"/>
                <a:ea typeface="Times New Roman" panose="02020603050405020304" pitchFamily="18" charset="0"/>
              </a:rPr>
              <a:t>An incident where protected, highly sensitive and confidential information is stolen or release to public by an unauthorized individual can be identified as a data breach. </a:t>
            </a:r>
            <a:endParaRPr lang="en-US" b="1" dirty="0">
              <a:solidFill>
                <a:schemeClr val="bg1"/>
              </a:solidFill>
            </a:endParaRPr>
          </a:p>
        </p:txBody>
      </p:sp>
      <p:pic>
        <p:nvPicPr>
          <p:cNvPr id="4" name="First thre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46050" y="6342063"/>
            <a:ext cx="141287" cy="141287"/>
          </a:xfrm>
          <a:prstGeom prst="rect">
            <a:avLst/>
          </a:prstGeom>
        </p:spPr>
      </p:pic>
    </p:spTree>
    <p:extLst>
      <p:ext uri="{BB962C8B-B14F-4D97-AF65-F5344CB8AC3E}">
        <p14:creationId xmlns:p14="http://schemas.microsoft.com/office/powerpoint/2010/main" val="39646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8CA4B2-41D6-4BED-BFB4-6552A7712679}"/>
              </a:ext>
            </a:extLst>
          </p:cNvPr>
          <p:cNvSpPr>
            <a:spLocks noGrp="1"/>
          </p:cNvSpPr>
          <p:nvPr>
            <p:ph type="title"/>
          </p:nvPr>
        </p:nvSpPr>
        <p:spPr/>
        <p:txBody>
          <a:bodyPr>
            <a:normAutofit/>
          </a:bodyPr>
          <a:lstStyle/>
          <a:p>
            <a:r>
              <a:rPr lang="en-US" sz="4800" b="1" dirty="0">
                <a:solidFill>
                  <a:schemeClr val="bg1"/>
                </a:solidFill>
                <a:latin typeface="Times New Roman" panose="02020603050405020304" pitchFamily="18" charset="0"/>
                <a:cs typeface="Times New Roman" panose="02020603050405020304" pitchFamily="18" charset="0"/>
              </a:rPr>
              <a:t>Examples of data breaches</a:t>
            </a:r>
          </a:p>
        </p:txBody>
      </p:sp>
      <p:sp>
        <p:nvSpPr>
          <p:cNvPr id="3" name="Content Placeholder 2">
            <a:extLst>
              <a:ext uri="{FF2B5EF4-FFF2-40B4-BE49-F238E27FC236}">
                <a16:creationId xmlns:a16="http://schemas.microsoft.com/office/drawing/2014/main" xmlns="" id="{E116F072-631B-4DBE-BDC1-76A0FA8E48DD}"/>
              </a:ext>
            </a:extLst>
          </p:cNvPr>
          <p:cNvSpPr>
            <a:spLocks noGrp="1"/>
          </p:cNvSpPr>
          <p:nvPr>
            <p:ph idx="1"/>
          </p:nvPr>
        </p:nvSpPr>
        <p:spPr>
          <a:xfrm>
            <a:off x="1141413" y="2697768"/>
            <a:ext cx="5994174" cy="3541714"/>
          </a:xfrm>
        </p:spPr>
        <p:txBody>
          <a:bodyPr/>
          <a:lstStyle/>
          <a:p>
            <a:pPr marL="0" marR="0">
              <a:spcBef>
                <a:spcPts val="0"/>
              </a:spcBef>
              <a:spcAft>
                <a:spcPts val="0"/>
              </a:spcAft>
            </a:pPr>
            <a:r>
              <a:rPr lang="en-US" sz="2800" dirty="0">
                <a:solidFill>
                  <a:schemeClr val="bg1"/>
                </a:solidFill>
                <a:effectLst/>
                <a:latin typeface="Times New Roman" panose="02020603050405020304" pitchFamily="18" charset="0"/>
                <a:ea typeface="Times New Roman" panose="02020603050405020304" pitchFamily="18" charset="0"/>
              </a:rPr>
              <a:t>Timehop data breach</a:t>
            </a:r>
          </a:p>
          <a:p>
            <a:pPr marL="0" marR="0">
              <a:spcBef>
                <a:spcPts val="0"/>
              </a:spcBef>
              <a:spcAft>
                <a:spcPts val="0"/>
              </a:spcAft>
            </a:pPr>
            <a:r>
              <a:rPr lang="en-US" sz="2800" dirty="0">
                <a:solidFill>
                  <a:schemeClr val="bg1"/>
                </a:solidFill>
                <a:effectLst/>
                <a:latin typeface="Times New Roman" panose="02020603050405020304" pitchFamily="18" charset="0"/>
                <a:ea typeface="Times New Roman" panose="02020603050405020304" pitchFamily="18" charset="0"/>
              </a:rPr>
              <a:t>Voipo, a telecom company</a:t>
            </a:r>
            <a:r>
              <a:rPr lang="en-US" sz="2800" dirty="0">
                <a:solidFill>
                  <a:schemeClr val="bg1"/>
                </a:solidFill>
                <a:latin typeface="Times New Roman" panose="02020603050405020304" pitchFamily="18" charset="0"/>
                <a:ea typeface="Times New Roman" panose="02020603050405020304" pitchFamily="18" charset="0"/>
              </a:rPr>
              <a:t> data breach</a:t>
            </a:r>
          </a:p>
          <a:p>
            <a:pPr marL="0" marR="0">
              <a:spcBef>
                <a:spcPts val="0"/>
              </a:spcBef>
              <a:spcAft>
                <a:spcPts val="0"/>
              </a:spcAft>
            </a:pPr>
            <a:r>
              <a:rPr lang="en-US" sz="2800" dirty="0">
                <a:solidFill>
                  <a:schemeClr val="bg1"/>
                </a:solidFill>
                <a:effectLst/>
                <a:latin typeface="Times New Roman" panose="02020603050405020304" pitchFamily="18" charset="0"/>
                <a:ea typeface="Times New Roman" panose="02020603050405020304" pitchFamily="18" charset="0"/>
              </a:rPr>
              <a:t>Amazon Web Services</a:t>
            </a:r>
            <a:endParaRPr lang="en-US" sz="2800" dirty="0">
              <a:solidFill>
                <a:schemeClr val="bg1"/>
              </a:solidFill>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5" name="Picture 4" descr="Logo&#10;&#10;Description automatically generated">
            <a:extLst>
              <a:ext uri="{FF2B5EF4-FFF2-40B4-BE49-F238E27FC236}">
                <a16:creationId xmlns:a16="http://schemas.microsoft.com/office/drawing/2014/main" xmlns="" id="{9C752029-66F9-4D96-92FD-E69399428A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168" y="2699615"/>
            <a:ext cx="2596243" cy="1668289"/>
          </a:xfrm>
          <a:prstGeom prst="rect">
            <a:avLst/>
          </a:prstGeom>
        </p:spPr>
      </p:pic>
      <p:pic>
        <p:nvPicPr>
          <p:cNvPr id="8" name="Picture 7" descr="Logo, company name&#10;&#10;Description automatically generated">
            <a:extLst>
              <a:ext uri="{FF2B5EF4-FFF2-40B4-BE49-F238E27FC236}">
                <a16:creationId xmlns:a16="http://schemas.microsoft.com/office/drawing/2014/main" xmlns="" id="{2A60B5A6-BE7E-4C63-8D46-D1D8DE2A5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412" y="4503250"/>
            <a:ext cx="1905000" cy="1905000"/>
          </a:xfrm>
          <a:prstGeom prst="rect">
            <a:avLst/>
          </a:prstGeom>
        </p:spPr>
      </p:pic>
      <p:pic>
        <p:nvPicPr>
          <p:cNvPr id="4" name="First examp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874501" y="6388101"/>
            <a:ext cx="75762" cy="75762"/>
          </a:xfrm>
          <a:prstGeom prst="rect">
            <a:avLst/>
          </a:prstGeom>
        </p:spPr>
      </p:pic>
    </p:spTree>
    <p:extLst>
      <p:ext uri="{BB962C8B-B14F-4D97-AF65-F5344CB8AC3E}">
        <p14:creationId xmlns:p14="http://schemas.microsoft.com/office/powerpoint/2010/main" val="71790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21DC4-9E45-4310-BA33-23568EFE5DB5}"/>
              </a:ext>
            </a:extLst>
          </p:cNvPr>
          <p:cNvSpPr>
            <a:spLocks noGrp="1"/>
          </p:cNvSpPr>
          <p:nvPr>
            <p:ph type="title"/>
          </p:nvPr>
        </p:nvSpPr>
        <p:spPr>
          <a:xfrm>
            <a:off x="978127" y="406247"/>
            <a:ext cx="9905998" cy="1478570"/>
          </a:xfrm>
        </p:spPr>
        <p:txBody>
          <a:bodyPr>
            <a:normAutofit/>
          </a:bodyPr>
          <a:lstStyle/>
          <a:p>
            <a:r>
              <a:rPr lang="en-US" b="1" dirty="0">
                <a:solidFill>
                  <a:schemeClr val="bg1"/>
                </a:solidFill>
                <a:effectLst/>
                <a:latin typeface="Times New Roman" panose="02020603050405020304" pitchFamily="18" charset="0"/>
                <a:ea typeface="Times New Roman" panose="02020603050405020304" pitchFamily="18" charset="0"/>
              </a:rPr>
              <a:t>Misconfiguration and inadequate change control</a:t>
            </a:r>
            <a:endParaRPr lang="en-US" dirty="0">
              <a:solidFill>
                <a:schemeClr val="bg1"/>
              </a:solidFill>
            </a:endParaRPr>
          </a:p>
        </p:txBody>
      </p:sp>
      <p:pic>
        <p:nvPicPr>
          <p:cNvPr id="5" name="Picture 4" descr="Graphical user interface, application&#10;&#10;Description automatically generated">
            <a:extLst>
              <a:ext uri="{FF2B5EF4-FFF2-40B4-BE49-F238E27FC236}">
                <a16:creationId xmlns:a16="http://schemas.microsoft.com/office/drawing/2014/main" xmlns="" id="{127DAAC5-9D80-46D5-A3C1-3D960E738F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0268" y="2668420"/>
            <a:ext cx="4689234" cy="234461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xmlns="" id="{BBDC334E-57DE-4D44-8FE8-1CC4DFB7F22C}"/>
              </a:ext>
            </a:extLst>
          </p:cNvPr>
          <p:cNvSpPr>
            <a:spLocks noGrp="1"/>
          </p:cNvSpPr>
          <p:nvPr>
            <p:ph idx="1"/>
          </p:nvPr>
        </p:nvSpPr>
        <p:spPr>
          <a:xfrm>
            <a:off x="654383" y="2097087"/>
            <a:ext cx="6219945" cy="3977141"/>
          </a:xfrm>
        </p:spPr>
        <p:txBody>
          <a:bodyPr>
            <a:normAutofit lnSpcReduction="10000"/>
          </a:bodyPr>
          <a:lstStyle/>
          <a:p>
            <a:pPr>
              <a:lnSpc>
                <a:spcPct val="110000"/>
              </a:lnSpc>
            </a:pPr>
            <a:r>
              <a:rPr lang="en-US" sz="2800" dirty="0">
                <a:solidFill>
                  <a:schemeClr val="bg1"/>
                </a:solidFill>
                <a:effectLst/>
                <a:latin typeface="Times New Roman" panose="02020603050405020304" pitchFamily="18" charset="0"/>
                <a:ea typeface="Times New Roman" panose="02020603050405020304" pitchFamily="18" charset="0"/>
              </a:rPr>
              <a:t>When the computing assets are configured improperly, misconfigurations occur leaving the whole system vulnerable for malicious activity. Due to misconfigurations, confidentiality, integrity and availability of the system will be compromised allowing attackers to perform an attack easily.</a:t>
            </a:r>
          </a:p>
          <a:p>
            <a:pPr>
              <a:lnSpc>
                <a:spcPct val="110000"/>
              </a:lnSpc>
            </a:pPr>
            <a:endParaRPr lang="en-US" sz="2200" dirty="0"/>
          </a:p>
        </p:txBody>
      </p:sp>
      <p:pic>
        <p:nvPicPr>
          <p:cNvPr id="4" name="Second thre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H="1">
            <a:off x="11908156" y="6342063"/>
            <a:ext cx="45719" cy="45719"/>
          </a:xfrm>
          <a:prstGeom prst="rect">
            <a:avLst/>
          </a:prstGeom>
        </p:spPr>
      </p:pic>
    </p:spTree>
    <p:extLst>
      <p:ext uri="{BB962C8B-B14F-4D97-AF65-F5344CB8AC3E}">
        <p14:creationId xmlns:p14="http://schemas.microsoft.com/office/powerpoint/2010/main" val="172519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9F17F0-029B-4952-A70D-F270B003D4EF}"/>
              </a:ext>
            </a:extLst>
          </p:cNvPr>
          <p:cNvSpPr>
            <a:spLocks noGrp="1"/>
          </p:cNvSpPr>
          <p:nvPr>
            <p:ph type="title"/>
          </p:nvPr>
        </p:nvSpPr>
        <p:spPr>
          <a:xfrm>
            <a:off x="1255712" y="327514"/>
            <a:ext cx="10468201" cy="1478570"/>
          </a:xfrm>
        </p:spPr>
        <p:txBody>
          <a:bodyPr>
            <a:normAutofit/>
          </a:bodyPr>
          <a:lstStyle/>
          <a:p>
            <a:r>
              <a:rPr lang="en-US" sz="4000" b="1" dirty="0">
                <a:solidFill>
                  <a:schemeClr val="bg1"/>
                </a:solidFill>
                <a:effectLst/>
                <a:latin typeface="Times New Roman" panose="02020603050405020304" pitchFamily="18" charset="0"/>
                <a:ea typeface="Times New Roman" panose="02020603050405020304" pitchFamily="18" charset="0"/>
              </a:rPr>
              <a:t>Examples of Misconfiguration and inadequate change control</a:t>
            </a:r>
            <a:endParaRPr lang="en-US" sz="4000" dirty="0">
              <a:solidFill>
                <a:schemeClr val="bg1"/>
              </a:solidFill>
            </a:endParaRPr>
          </a:p>
        </p:txBody>
      </p:sp>
      <p:sp>
        <p:nvSpPr>
          <p:cNvPr id="3" name="Content Placeholder 2">
            <a:extLst>
              <a:ext uri="{FF2B5EF4-FFF2-40B4-BE49-F238E27FC236}">
                <a16:creationId xmlns:a16="http://schemas.microsoft.com/office/drawing/2014/main" xmlns="" id="{CE33B93B-88F5-4CB4-BC64-CFF1DA108B26}"/>
              </a:ext>
            </a:extLst>
          </p:cNvPr>
          <p:cNvSpPr>
            <a:spLocks noGrp="1"/>
          </p:cNvSpPr>
          <p:nvPr>
            <p:ph idx="1"/>
          </p:nvPr>
        </p:nvSpPr>
        <p:spPr>
          <a:xfrm>
            <a:off x="1141413" y="2249487"/>
            <a:ext cx="7153502" cy="3541714"/>
          </a:xfrm>
        </p:spPr>
        <p:txBody>
          <a:bodyPr>
            <a:normAutofit/>
          </a:bodyPr>
          <a:lstStyle/>
          <a:p>
            <a:r>
              <a:rPr lang="en-US" sz="2800" dirty="0">
                <a:solidFill>
                  <a:schemeClr val="bg1"/>
                </a:solidFill>
                <a:latin typeface="Times New Roman" panose="02020603050405020304" pitchFamily="18" charset="0"/>
                <a:ea typeface="Times New Roman" panose="02020603050405020304" pitchFamily="18" charset="0"/>
              </a:rPr>
              <a:t>A</a:t>
            </a:r>
            <a:r>
              <a:rPr lang="en-US" sz="2800" dirty="0">
                <a:solidFill>
                  <a:schemeClr val="bg1"/>
                </a:solidFill>
                <a:effectLst/>
                <a:latin typeface="Times New Roman" panose="02020603050405020304" pitchFamily="18" charset="0"/>
                <a:ea typeface="Times New Roman" panose="02020603050405020304" pitchFamily="18" charset="0"/>
              </a:rPr>
              <a:t> company named Exactis had a misconfigured database server</a:t>
            </a:r>
          </a:p>
          <a:p>
            <a:r>
              <a:rPr lang="en-US" sz="2800" dirty="0">
                <a:solidFill>
                  <a:schemeClr val="bg1"/>
                </a:solidFill>
                <a:effectLst/>
                <a:latin typeface="Times New Roman" panose="02020603050405020304" pitchFamily="18" charset="0"/>
                <a:ea typeface="Times New Roman" panose="02020603050405020304" pitchFamily="18" charset="0"/>
              </a:rPr>
              <a:t>Level one Robotics</a:t>
            </a:r>
            <a:r>
              <a:rPr lang="en-US" sz="2800" dirty="0">
                <a:solidFill>
                  <a:schemeClr val="bg1"/>
                </a:solidFill>
                <a:latin typeface="Times New Roman" panose="02020603050405020304" pitchFamily="18" charset="0"/>
                <a:ea typeface="Times New Roman" panose="02020603050405020304" pitchFamily="18" charset="0"/>
              </a:rPr>
              <a:t> </a:t>
            </a:r>
            <a:r>
              <a:rPr lang="en-US" sz="2800" dirty="0">
                <a:solidFill>
                  <a:schemeClr val="bg1"/>
                </a:solidFill>
                <a:effectLst/>
                <a:latin typeface="Times New Roman" panose="02020603050405020304" pitchFamily="18" charset="0"/>
                <a:ea typeface="Times New Roman" panose="02020603050405020304" pitchFamily="18" charset="0"/>
              </a:rPr>
              <a:t>an engineering company that is specialized in process automation and assembly</a:t>
            </a:r>
            <a:r>
              <a:rPr lang="en-US" sz="2800" dirty="0">
                <a:solidFill>
                  <a:schemeClr val="bg1"/>
                </a:solidFill>
                <a:latin typeface="Times New Roman" panose="02020603050405020304" pitchFamily="18" charset="0"/>
                <a:ea typeface="Times New Roman" panose="02020603050405020304" pitchFamily="18" charset="0"/>
              </a:rPr>
              <a:t> had a misconfigured backup server</a:t>
            </a:r>
            <a:endParaRPr lang="en-US" sz="2800" dirty="0">
              <a:solidFill>
                <a:schemeClr val="bg1"/>
              </a:solidFill>
            </a:endParaRPr>
          </a:p>
        </p:txBody>
      </p:sp>
      <p:pic>
        <p:nvPicPr>
          <p:cNvPr id="5" name="Picture 4" descr="A picture containing icon&#10;&#10;Description automatically generated">
            <a:extLst>
              <a:ext uri="{FF2B5EF4-FFF2-40B4-BE49-F238E27FC236}">
                <a16:creationId xmlns:a16="http://schemas.microsoft.com/office/drawing/2014/main" xmlns="" id="{62FC3A2A-5CEA-4969-9EE0-2021B7D8F8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86" y="2436004"/>
            <a:ext cx="3777584" cy="650096"/>
          </a:xfrm>
          <a:prstGeom prst="rect">
            <a:avLst/>
          </a:prstGeom>
        </p:spPr>
      </p:pic>
      <p:pic>
        <p:nvPicPr>
          <p:cNvPr id="7" name="Picture 6" descr="Logo, company name&#10;&#10;Description automatically generated">
            <a:extLst>
              <a:ext uri="{FF2B5EF4-FFF2-40B4-BE49-F238E27FC236}">
                <a16:creationId xmlns:a16="http://schemas.microsoft.com/office/drawing/2014/main" xmlns="" id="{3C283563-DB8B-47F2-AB82-4537B39CE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1420" y="3595800"/>
            <a:ext cx="2455109" cy="2455109"/>
          </a:xfrm>
          <a:prstGeom prst="rect">
            <a:avLst/>
          </a:prstGeom>
        </p:spPr>
      </p:pic>
      <p:pic>
        <p:nvPicPr>
          <p:cNvPr id="4" name="Second exampl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38000" y="6388100"/>
            <a:ext cx="45719" cy="45719"/>
          </a:xfrm>
          <a:prstGeom prst="rect">
            <a:avLst/>
          </a:prstGeom>
        </p:spPr>
      </p:pic>
    </p:spTree>
    <p:extLst>
      <p:ext uri="{BB962C8B-B14F-4D97-AF65-F5344CB8AC3E}">
        <p14:creationId xmlns:p14="http://schemas.microsoft.com/office/powerpoint/2010/main" val="209943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17B303-3F60-4DE8-A78D-48C6DC36CAD3}"/>
              </a:ext>
            </a:extLst>
          </p:cNvPr>
          <p:cNvSpPr>
            <a:spLocks noGrp="1"/>
          </p:cNvSpPr>
          <p:nvPr>
            <p:ph type="title"/>
          </p:nvPr>
        </p:nvSpPr>
        <p:spPr>
          <a:xfrm>
            <a:off x="1141413" y="618518"/>
            <a:ext cx="9905998" cy="1478570"/>
          </a:xfrm>
        </p:spPr>
        <p:txBody>
          <a:bodyPr>
            <a:normAutofit/>
          </a:bodyPr>
          <a:lstStyle/>
          <a:p>
            <a:r>
              <a:rPr lang="en-US" sz="3300" b="1" dirty="0">
                <a:solidFill>
                  <a:schemeClr val="bg1"/>
                </a:solidFill>
                <a:effectLst/>
                <a:latin typeface="Times New Roman" panose="02020603050405020304" pitchFamily="18" charset="0"/>
                <a:ea typeface="Times New Roman" panose="02020603050405020304" pitchFamily="18" charset="0"/>
              </a:rPr>
              <a:t>Lack of cloud security architecture and strategy</a:t>
            </a:r>
            <a:r>
              <a:rPr lang="en-US" sz="3300" dirty="0">
                <a:effectLst/>
                <a:latin typeface="Times New Roman" panose="02020603050405020304" pitchFamily="18" charset="0"/>
                <a:ea typeface="Times New Roman" panose="02020603050405020304" pitchFamily="18" charset="0"/>
              </a:rPr>
              <a:t/>
            </a:r>
            <a:br>
              <a:rPr lang="en-US" sz="3300" dirty="0">
                <a:effectLst/>
                <a:latin typeface="Times New Roman" panose="02020603050405020304" pitchFamily="18" charset="0"/>
                <a:ea typeface="Times New Roman" panose="02020603050405020304" pitchFamily="18" charset="0"/>
              </a:rPr>
            </a:br>
            <a:endParaRPr lang="en-US" sz="3300" dirty="0"/>
          </a:p>
        </p:txBody>
      </p:sp>
      <p:pic>
        <p:nvPicPr>
          <p:cNvPr id="5" name="Picture 4" descr="Diagram&#10;&#10;Description automatically generated">
            <a:extLst>
              <a:ext uri="{FF2B5EF4-FFF2-40B4-BE49-F238E27FC236}">
                <a16:creationId xmlns:a16="http://schemas.microsoft.com/office/drawing/2014/main" xmlns="" id="{8AA79AFD-FF19-4913-8ECE-DBA48571E5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411" y="2268112"/>
            <a:ext cx="4689234" cy="35123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xmlns="" id="{04C9AB11-DFC7-447F-9A94-AB704C1158C7}"/>
              </a:ext>
            </a:extLst>
          </p:cNvPr>
          <p:cNvSpPr>
            <a:spLocks noGrp="1"/>
          </p:cNvSpPr>
          <p:nvPr>
            <p:ph idx="1"/>
          </p:nvPr>
        </p:nvSpPr>
        <p:spPr>
          <a:xfrm>
            <a:off x="6336727" y="2249487"/>
            <a:ext cx="4710683" cy="3541714"/>
          </a:xfrm>
        </p:spPr>
        <p:txBody>
          <a:bodyPr>
            <a:normAutofit/>
          </a:bodyPr>
          <a:lstStyle/>
          <a:p>
            <a:r>
              <a:rPr lang="en-US" dirty="0">
                <a:solidFill>
                  <a:schemeClr val="bg1"/>
                </a:solidFill>
                <a:effectLst/>
                <a:latin typeface="Times New Roman" panose="02020603050405020304" pitchFamily="18" charset="0"/>
                <a:ea typeface="Times New Roman" panose="02020603050405020304" pitchFamily="18" charset="0"/>
              </a:rPr>
              <a:t>One of the biggest challenges faced by the companies that are migrating parts of their IT infrastructure to public clouds are the security architecture implementation which will help to with stand Cyber-attacks</a:t>
            </a:r>
            <a:endParaRPr lang="en-US" dirty="0">
              <a:solidFill>
                <a:schemeClr val="bg1"/>
              </a:solidFill>
            </a:endParaRPr>
          </a:p>
        </p:txBody>
      </p:sp>
      <p:pic>
        <p:nvPicPr>
          <p:cNvPr id="4" name="Third thre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922126" y="6403976"/>
            <a:ext cx="75434" cy="75434"/>
          </a:xfrm>
          <a:prstGeom prst="rect">
            <a:avLst/>
          </a:prstGeom>
        </p:spPr>
      </p:pic>
    </p:spTree>
    <p:extLst>
      <p:ext uri="{BB962C8B-B14F-4D97-AF65-F5344CB8AC3E}">
        <p14:creationId xmlns:p14="http://schemas.microsoft.com/office/powerpoint/2010/main" val="229153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392</TotalTime>
  <Words>664</Words>
  <Application>Microsoft Office PowerPoint</Application>
  <PresentationFormat>Widescreen</PresentationFormat>
  <Paragraphs>46</Paragraphs>
  <Slides>15</Slides>
  <Notes>0</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 Light</vt:lpstr>
      <vt:lpstr>F</vt:lpstr>
      <vt:lpstr>Times New Roman</vt:lpstr>
      <vt:lpstr>Trebuchet MS</vt:lpstr>
      <vt:lpstr>Tw Cen MT</vt:lpstr>
      <vt:lpstr>Circuit</vt:lpstr>
      <vt:lpstr>Top 4 Threats on Cloud Computing </vt:lpstr>
      <vt:lpstr>Abstract</vt:lpstr>
      <vt:lpstr>introduction</vt:lpstr>
      <vt:lpstr>Evolution of the topic</vt:lpstr>
      <vt:lpstr>Data Breaches</vt:lpstr>
      <vt:lpstr>Examples of data breaches</vt:lpstr>
      <vt:lpstr>Misconfiguration and inadequate change control</vt:lpstr>
      <vt:lpstr>Examples of Misconfiguration and inadequate change control</vt:lpstr>
      <vt:lpstr>Lack of cloud security architecture and strategy </vt:lpstr>
      <vt:lpstr>Example for Lack of cloud security architecture and strategy</vt:lpstr>
      <vt:lpstr>Insecure interfaces and APIs </vt:lpstr>
      <vt:lpstr>Examples for Insecure interfaces and APIs</vt:lpstr>
      <vt:lpstr>Future developments in the area</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4 Threats on Cloud Computing </dc:title>
  <dc:creator>Edirisinghe A.D. it19957258</dc:creator>
  <cp:lastModifiedBy>Amaal Edirisinghe</cp:lastModifiedBy>
  <cp:revision>7</cp:revision>
  <dcterms:created xsi:type="dcterms:W3CDTF">2020-10-13T21:01:28Z</dcterms:created>
  <dcterms:modified xsi:type="dcterms:W3CDTF">2020-10-14T15:11:23Z</dcterms:modified>
</cp:coreProperties>
</file>